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3" r:id="rId7"/>
    <p:sldId id="268" r:id="rId8"/>
    <p:sldId id="266" r:id="rId9"/>
    <p:sldId id="265" r:id="rId10"/>
    <p:sldId id="264" r:id="rId11"/>
    <p:sldId id="261" r:id="rId12"/>
    <p:sldId id="262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7866"/>
    <a:srgbClr val="595959"/>
    <a:srgbClr val="B2382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2275" autoAdjust="0"/>
  </p:normalViewPr>
  <p:slideViewPr>
    <p:cSldViewPr snapToGrid="0">
      <p:cViewPr varScale="1">
        <p:scale>
          <a:sx n="114" d="100"/>
          <a:sy n="114" d="100"/>
        </p:scale>
        <p:origin x="5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5718B2-97B3-4510-B3A3-4FF7A8623FDB}" type="datetimeFigureOut">
              <a:rPr lang="zh-CN" altLang="en-US" smtClean="0"/>
              <a:t>2019/8/17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123E26-0AFE-4D2A-AF8F-6DA3F6D89C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875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23E26-0AFE-4D2A-AF8F-6DA3F6D89C8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545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23E26-0AFE-4D2A-AF8F-6DA3F6D89C8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1810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23E26-0AFE-4D2A-AF8F-6DA3F6D89C8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129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23E26-0AFE-4D2A-AF8F-6DA3F6D89C8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282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385B9-B6E2-4ECF-8FDB-EFFA8513626C}" type="datetimeFigureOut">
              <a:rPr lang="zh-CN" altLang="en-US" smtClean="0"/>
              <a:t>2019/8/17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01454-A288-45AC-91ED-5DC24888A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2184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385B9-B6E2-4ECF-8FDB-EFFA8513626C}" type="datetimeFigureOut">
              <a:rPr lang="zh-CN" altLang="en-US" smtClean="0"/>
              <a:t>2019/8/17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01454-A288-45AC-91ED-5DC24888A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4188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385B9-B6E2-4ECF-8FDB-EFFA8513626C}" type="datetimeFigureOut">
              <a:rPr lang="zh-CN" altLang="en-US" smtClean="0"/>
              <a:t>2019/8/17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01454-A288-45AC-91ED-5DC24888A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3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385B9-B6E2-4ECF-8FDB-EFFA8513626C}" type="datetimeFigureOut">
              <a:rPr lang="zh-CN" altLang="en-US" smtClean="0"/>
              <a:t>2019/8/17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01454-A288-45AC-91ED-5DC24888A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55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385B9-B6E2-4ECF-8FDB-EFFA8513626C}" type="datetimeFigureOut">
              <a:rPr lang="zh-CN" altLang="en-US" smtClean="0"/>
              <a:t>2019/8/17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01454-A288-45AC-91ED-5DC24888A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941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385B9-B6E2-4ECF-8FDB-EFFA8513626C}" type="datetimeFigureOut">
              <a:rPr lang="zh-CN" altLang="en-US" smtClean="0"/>
              <a:t>2019/8/17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01454-A288-45AC-91ED-5DC24888A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407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385B9-B6E2-4ECF-8FDB-EFFA8513626C}" type="datetimeFigureOut">
              <a:rPr lang="zh-CN" altLang="en-US" smtClean="0"/>
              <a:t>2019/8/17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01454-A288-45AC-91ED-5DC24888A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812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385B9-B6E2-4ECF-8FDB-EFFA8513626C}" type="datetimeFigureOut">
              <a:rPr lang="zh-CN" altLang="en-US" smtClean="0"/>
              <a:t>2019/8/17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01454-A288-45AC-91ED-5DC24888A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957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385B9-B6E2-4ECF-8FDB-EFFA8513626C}" type="datetimeFigureOut">
              <a:rPr lang="zh-CN" altLang="en-US" smtClean="0"/>
              <a:t>2019/8/17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01454-A288-45AC-91ED-5DC24888A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898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385B9-B6E2-4ECF-8FDB-EFFA8513626C}" type="datetimeFigureOut">
              <a:rPr lang="zh-CN" altLang="en-US" smtClean="0"/>
              <a:t>2019/8/17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01454-A288-45AC-91ED-5DC24888A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7631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385B9-B6E2-4ECF-8FDB-EFFA8513626C}" type="datetimeFigureOut">
              <a:rPr lang="zh-CN" altLang="en-US" smtClean="0"/>
              <a:t>2019/8/17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01454-A288-45AC-91ED-5DC24888A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362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385B9-B6E2-4ECF-8FDB-EFFA8513626C}" type="datetimeFigureOut">
              <a:rPr lang="zh-CN" altLang="en-US" smtClean="0"/>
              <a:t>2019/8/17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01454-A288-45AC-91ED-5DC24888A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578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4303160" y="999162"/>
            <a:ext cx="3585681" cy="4859676"/>
            <a:chOff x="3924728" y="832206"/>
            <a:chExt cx="3585681" cy="4859676"/>
          </a:xfrm>
        </p:grpSpPr>
        <p:sp>
          <p:nvSpPr>
            <p:cNvPr id="7" name="矩形 6"/>
            <p:cNvSpPr/>
            <p:nvPr/>
          </p:nvSpPr>
          <p:spPr>
            <a:xfrm>
              <a:off x="3924728" y="832206"/>
              <a:ext cx="3585681" cy="4859676"/>
            </a:xfrm>
            <a:prstGeom prst="rect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67208" y="1403213"/>
              <a:ext cx="1700720" cy="1025816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4078840" y="3000035"/>
              <a:ext cx="327745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>
                  <a:latin typeface="Imprint MT Shadow" panose="04020605060303030202" pitchFamily="82" charset="0"/>
                </a:rPr>
                <a:t>Alt</a:t>
              </a:r>
            </a:p>
            <a:p>
              <a:pPr algn="ctr"/>
              <a:r>
                <a:rPr lang="en-US" altLang="zh-CN" sz="6000" dirty="0">
                  <a:latin typeface="Imprint MT Shadow" panose="04020605060303030202" pitchFamily="82" charset="0"/>
                </a:rPr>
                <a:t>Changer</a:t>
              </a:r>
              <a:endParaRPr lang="zh-CN" altLang="en-US" sz="6000" dirty="0">
                <a:latin typeface="Imprint MT Shadow" panose="04020605060303030202" pitchFamily="82" charset="0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953" y="1171628"/>
            <a:ext cx="3505285" cy="369281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456" y="1170846"/>
            <a:ext cx="3506027" cy="369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820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Ext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032.9671" end="1075.279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5599" y="322863"/>
            <a:ext cx="9900801" cy="5569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559973" y="6011917"/>
            <a:ext cx="2617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使用后</a:t>
            </a:r>
          </a:p>
        </p:txBody>
      </p:sp>
    </p:spTree>
    <p:extLst>
      <p:ext uri="{BB962C8B-B14F-4D97-AF65-F5344CB8AC3E}">
        <p14:creationId xmlns:p14="http://schemas.microsoft.com/office/powerpoint/2010/main" val="27905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633721" y="476958"/>
            <a:ext cx="2924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Segoe UI Black" panose="020B0A02040204020203" pitchFamily="34" charset="0"/>
                <a:ea typeface="Segoe UI Black" panose="020B0A02040204020203" pitchFamily="34" charset="0"/>
              </a:rPr>
              <a:t>Influence</a:t>
            </a:r>
            <a:endParaRPr lang="zh-CN" altLang="en-US" sz="4400" dirty="0">
              <a:latin typeface="Segoe UI Black" panose="020B0A02040204020203" pitchFamily="34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6001407" y="1807779"/>
            <a:ext cx="0" cy="5050221"/>
          </a:xfrm>
          <a:prstGeom prst="line">
            <a:avLst/>
          </a:prstGeom>
          <a:ln w="15875">
            <a:solidFill>
              <a:srgbClr val="E078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六边形 7"/>
          <p:cNvSpPr/>
          <p:nvPr/>
        </p:nvSpPr>
        <p:spPr>
          <a:xfrm rot="16200000">
            <a:off x="5528441" y="2165131"/>
            <a:ext cx="945931" cy="819807"/>
          </a:xfrm>
          <a:prstGeom prst="hexagon">
            <a:avLst/>
          </a:prstGeom>
          <a:solidFill>
            <a:srgbClr val="E07866">
              <a:alpha val="90000"/>
            </a:srgbClr>
          </a:solidFill>
          <a:ln>
            <a:solidFill>
              <a:srgbClr val="595959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六边形 8"/>
          <p:cNvSpPr/>
          <p:nvPr/>
        </p:nvSpPr>
        <p:spPr>
          <a:xfrm rot="16200000">
            <a:off x="5528439" y="3748907"/>
            <a:ext cx="945931" cy="819807"/>
          </a:xfrm>
          <a:prstGeom prst="hexagon">
            <a:avLst/>
          </a:prstGeom>
          <a:solidFill>
            <a:srgbClr val="E07866">
              <a:alpha val="90000"/>
            </a:srgbClr>
          </a:solidFill>
          <a:ln>
            <a:solidFill>
              <a:srgbClr val="595959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六边形 9"/>
          <p:cNvSpPr/>
          <p:nvPr/>
        </p:nvSpPr>
        <p:spPr>
          <a:xfrm rot="16200000">
            <a:off x="5528440" y="5332685"/>
            <a:ext cx="945931" cy="819807"/>
          </a:xfrm>
          <a:prstGeom prst="hexagon">
            <a:avLst/>
          </a:prstGeom>
          <a:solidFill>
            <a:srgbClr val="E07866">
              <a:alpha val="90000"/>
            </a:srgbClr>
          </a:solidFill>
          <a:ln>
            <a:solidFill>
              <a:srgbClr val="595959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98783" y="3743311"/>
            <a:ext cx="4792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为残障人士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提供平等机会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使他们得以分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更全面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地享信息科技成果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679321" y="2102068"/>
            <a:ext cx="4724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方便了解网页内容，体验更加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接近正常用户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947339" y="5402317"/>
            <a:ext cx="4550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增强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大众和程序员的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无障碍意识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，推动信息无障碍建设</a:t>
            </a:r>
          </a:p>
        </p:txBody>
      </p:sp>
    </p:spTree>
    <p:extLst>
      <p:ext uri="{BB962C8B-B14F-4D97-AF65-F5344CB8AC3E}">
        <p14:creationId xmlns:p14="http://schemas.microsoft.com/office/powerpoint/2010/main" val="1801739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322831" y="1339449"/>
            <a:ext cx="4847355" cy="4087784"/>
            <a:chOff x="3862958" y="1655787"/>
            <a:chExt cx="3816424" cy="3429397"/>
          </a:xfrm>
        </p:grpSpPr>
        <p:sp>
          <p:nvSpPr>
            <p:cNvPr id="5" name="TextBox 2"/>
            <p:cNvSpPr txBox="1"/>
            <p:nvPr/>
          </p:nvSpPr>
          <p:spPr>
            <a:xfrm>
              <a:off x="4292287" y="3101052"/>
              <a:ext cx="3168068" cy="929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66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THANKS</a:t>
              </a:r>
              <a:endParaRPr lang="zh-CN" altLang="en-US" sz="66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造字工房尚雅体演示版常规体" pitchFamily="50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4873233" y="1655787"/>
              <a:ext cx="1870045" cy="741200"/>
              <a:chOff x="4796735" y="1439763"/>
              <a:chExt cx="1870045" cy="741200"/>
            </a:xfrm>
          </p:grpSpPr>
          <p:sp>
            <p:nvSpPr>
              <p:cNvPr id="14" name="等腰三角形 13"/>
              <p:cNvSpPr/>
              <p:nvPr/>
            </p:nvSpPr>
            <p:spPr>
              <a:xfrm rot="512239">
                <a:off x="5758296" y="1651656"/>
                <a:ext cx="396044" cy="341417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等腰三角形 14"/>
              <p:cNvSpPr/>
              <p:nvPr/>
            </p:nvSpPr>
            <p:spPr>
              <a:xfrm rot="20371609">
                <a:off x="6409581" y="1919741"/>
                <a:ext cx="198022" cy="170708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等腰三角形 15"/>
              <p:cNvSpPr/>
              <p:nvPr/>
            </p:nvSpPr>
            <p:spPr>
              <a:xfrm rot="20371609">
                <a:off x="5313555" y="1947984"/>
                <a:ext cx="266490" cy="196271"/>
              </a:xfrm>
              <a:prstGeom prst="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等腰三角形 16"/>
              <p:cNvSpPr/>
              <p:nvPr/>
            </p:nvSpPr>
            <p:spPr>
              <a:xfrm rot="3761573">
                <a:off x="4680323" y="1556175"/>
                <a:ext cx="741200" cy="508375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等腰三角形 17"/>
              <p:cNvSpPr/>
              <p:nvPr/>
            </p:nvSpPr>
            <p:spPr>
              <a:xfrm rot="20371609">
                <a:off x="6400290" y="1536196"/>
                <a:ext cx="266490" cy="196271"/>
              </a:xfrm>
              <a:prstGeom prst="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圆角矩形 6"/>
            <p:cNvSpPr/>
            <p:nvPr/>
          </p:nvSpPr>
          <p:spPr>
            <a:xfrm>
              <a:off x="4871070" y="4653136"/>
              <a:ext cx="1944216" cy="432048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ALT CHANGER</a:t>
              </a:r>
              <a:endParaRPr lang="zh-CN" altLang="en-US" b="1" dirty="0">
                <a:solidFill>
                  <a:schemeClr val="bg1"/>
                </a:solidFill>
                <a:latin typeface="Segoe UI Black" panose="020B0A02040204020203" pitchFamily="34" charset="0"/>
                <a:ea typeface="汉仪大圣体简" panose="00020600040101010101" pitchFamily="18" charset="-122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3862958" y="2204865"/>
              <a:ext cx="360040" cy="2602150"/>
              <a:chOff x="3934966" y="1988841"/>
              <a:chExt cx="360040" cy="2602150"/>
            </a:xfrm>
          </p:grpSpPr>
          <p:sp>
            <p:nvSpPr>
              <p:cNvPr id="12" name="左中括号 11"/>
              <p:cNvSpPr/>
              <p:nvPr/>
            </p:nvSpPr>
            <p:spPr>
              <a:xfrm>
                <a:off x="4029132" y="2080364"/>
                <a:ext cx="265874" cy="2423282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左中括号 12"/>
              <p:cNvSpPr/>
              <p:nvPr/>
            </p:nvSpPr>
            <p:spPr>
              <a:xfrm>
                <a:off x="3934966" y="1988841"/>
                <a:ext cx="360040" cy="260215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 flipH="1">
              <a:off x="7319342" y="2185087"/>
              <a:ext cx="360040" cy="2602150"/>
              <a:chOff x="3934966" y="1988841"/>
              <a:chExt cx="360040" cy="2602150"/>
            </a:xfrm>
          </p:grpSpPr>
          <p:sp>
            <p:nvSpPr>
              <p:cNvPr id="10" name="左中括号 9"/>
              <p:cNvSpPr/>
              <p:nvPr/>
            </p:nvSpPr>
            <p:spPr>
              <a:xfrm>
                <a:off x="4006974" y="2080364"/>
                <a:ext cx="265874" cy="2423282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左中括号 10"/>
              <p:cNvSpPr/>
              <p:nvPr/>
            </p:nvSpPr>
            <p:spPr>
              <a:xfrm>
                <a:off x="3934966" y="1988841"/>
                <a:ext cx="360040" cy="260215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 rot="10800000">
            <a:off x="8909219" y="2293464"/>
            <a:ext cx="3687215" cy="2719712"/>
            <a:chOff x="-1604504" y="2147667"/>
            <a:chExt cx="3687215" cy="2719712"/>
          </a:xfrm>
        </p:grpSpPr>
        <p:cxnSp>
          <p:nvCxnSpPr>
            <p:cNvPr id="20" name="直接连接符 19"/>
            <p:cNvCxnSpPr/>
            <p:nvPr/>
          </p:nvCxnSpPr>
          <p:spPr>
            <a:xfrm flipH="1">
              <a:off x="-1604504" y="2687623"/>
              <a:ext cx="2592288" cy="2179756"/>
            </a:xfrm>
            <a:prstGeom prst="line">
              <a:avLst/>
            </a:prstGeom>
            <a:ln w="76200">
              <a:solidFill>
                <a:srgbClr val="E078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-509577" y="2147667"/>
              <a:ext cx="2592288" cy="2179756"/>
            </a:xfrm>
            <a:prstGeom prst="line">
              <a:avLst/>
            </a:prstGeom>
            <a:ln w="12700">
              <a:solidFill>
                <a:srgbClr val="E078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 rot="15539734">
            <a:off x="-1516550" y="1473563"/>
            <a:ext cx="3687215" cy="2719712"/>
            <a:chOff x="-1604504" y="2147667"/>
            <a:chExt cx="3687215" cy="2719712"/>
          </a:xfrm>
        </p:grpSpPr>
        <p:cxnSp>
          <p:nvCxnSpPr>
            <p:cNvPr id="23" name="直接连接符 22"/>
            <p:cNvCxnSpPr/>
            <p:nvPr/>
          </p:nvCxnSpPr>
          <p:spPr>
            <a:xfrm flipH="1">
              <a:off x="-1604504" y="2687623"/>
              <a:ext cx="2592288" cy="2179756"/>
            </a:xfrm>
            <a:prstGeom prst="line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-509577" y="2147667"/>
              <a:ext cx="2592288" cy="2179756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1712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DCB05D56-6AA0-47CC-B3B5-8F84EBFE57E7}"/>
              </a:ext>
            </a:extLst>
          </p:cNvPr>
          <p:cNvCxnSpPr/>
          <p:nvPr/>
        </p:nvCxnSpPr>
        <p:spPr>
          <a:xfrm>
            <a:off x="6880354" y="1608507"/>
            <a:ext cx="0" cy="4625035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246711" y="357214"/>
            <a:ext cx="36985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Segoe UI Black" panose="020B0A02040204020203" pitchFamily="34" charset="0"/>
                <a:ea typeface="Segoe UI Black" panose="020B0A02040204020203" pitchFamily="34" charset="0"/>
              </a:rPr>
              <a:t>Background</a:t>
            </a:r>
            <a:endParaRPr lang="zh-CN" altLang="en-US" sz="4400" dirty="0">
              <a:latin typeface="Segoe UI Black" panose="020B0A02040204020203" pitchFamily="34" charset="0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7156481" y="2207987"/>
            <a:ext cx="4771547" cy="3628492"/>
            <a:chOff x="291169" y="2148634"/>
            <a:chExt cx="4771547" cy="3628492"/>
          </a:xfrm>
        </p:grpSpPr>
        <p:sp>
          <p:nvSpPr>
            <p:cNvPr id="42" name="文本框 41"/>
            <p:cNvSpPr txBox="1"/>
            <p:nvPr/>
          </p:nvSpPr>
          <p:spPr>
            <a:xfrm>
              <a:off x="291169" y="2148634"/>
              <a:ext cx="477154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《2018</a:t>
              </a:r>
              <a:r>
                <a:rPr lang="zh-CN" altLang="en-US" sz="2000" b="1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视障网民移动资讯行为洞察报告</a:t>
              </a:r>
              <a:r>
                <a:rPr lang="en-US" altLang="zh-CN" sz="2000" b="1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</a:p>
            <a:p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85382" y="2945582"/>
              <a:ext cx="4381879" cy="2831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u"/>
              </a:pPr>
              <a:r>
                <a:rPr lang="en-US" altLang="zh-CN" sz="2000" b="1" dirty="0">
                  <a:solidFill>
                    <a:srgbClr val="E078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</a:t>
              </a:r>
              <a:r>
                <a:rPr lang="zh-CN" altLang="en-US" sz="2000" b="1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帮助视障人群克服了身体缺陷和环境障碍，提供了一条</a:t>
              </a:r>
              <a:r>
                <a:rPr lang="zh-CN" altLang="en-US" sz="2000" b="1" dirty="0">
                  <a:solidFill>
                    <a:srgbClr val="E078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获取信息和与外界进行交流的渠道</a:t>
              </a:r>
              <a:r>
                <a:rPr lang="zh-CN" altLang="en-US" sz="2000" b="1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。视障人群中使用</a:t>
              </a:r>
              <a:r>
                <a:rPr lang="en-US" altLang="zh-CN" sz="2000" b="1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</a:t>
              </a:r>
              <a:r>
                <a:rPr lang="zh-CN" altLang="en-US" sz="2000" b="1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的数量占比高达</a:t>
              </a:r>
              <a:r>
                <a:rPr lang="en-US" altLang="zh-CN" sz="2000" b="1" dirty="0">
                  <a:solidFill>
                    <a:srgbClr val="E078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75%</a:t>
              </a:r>
            </a:p>
            <a:p>
              <a:pPr marL="342900" indent="-342900">
                <a:buFont typeface="Wingdings" panose="05000000000000000000" pitchFamily="2" charset="2"/>
                <a:buChar char="u"/>
              </a:pPr>
              <a:endParaRPr lang="en-US" altLang="zh-CN" sz="2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buFont typeface="Wingdings" panose="05000000000000000000" pitchFamily="2" charset="2"/>
                <a:buChar char="u"/>
              </a:pPr>
              <a:r>
                <a:rPr lang="zh-CN" altLang="en-US" sz="2000" b="1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和正常人一样，视障人群也需要通过</a:t>
              </a:r>
              <a:r>
                <a:rPr lang="en-US" altLang="zh-CN" sz="2000" b="1" dirty="0">
                  <a:solidFill>
                    <a:srgbClr val="E078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</a:t>
              </a:r>
              <a:r>
                <a:rPr lang="zh-CN" altLang="en-US" sz="2000" b="1" dirty="0">
                  <a:solidFill>
                    <a:srgbClr val="E078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网页</a:t>
              </a:r>
              <a:r>
                <a:rPr lang="zh-CN" altLang="en-US" sz="2000" b="1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进行</a:t>
              </a:r>
              <a:r>
                <a:rPr lang="zh-CN" altLang="en-US" sz="2000" b="1" dirty="0">
                  <a:solidFill>
                    <a:srgbClr val="E078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搜索、学习、娱乐</a:t>
              </a:r>
              <a:r>
                <a:rPr lang="zh-CN" altLang="en-US" sz="2000" b="1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等活动</a:t>
              </a:r>
              <a:endParaRPr lang="en-US" altLang="zh-CN" sz="2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dirty="0"/>
            </a:p>
          </p:txBody>
        </p:sp>
      </p:grpSp>
      <p:pic>
        <p:nvPicPr>
          <p:cNvPr id="48" name="图片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92" y="1608507"/>
            <a:ext cx="6639119" cy="425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74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829770" y="357214"/>
            <a:ext cx="25324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Segoe UI Black" panose="020B0A02040204020203" pitchFamily="34" charset="0"/>
                <a:ea typeface="Segoe UI Black" panose="020B0A02040204020203" pitchFamily="34" charset="0"/>
              </a:rPr>
              <a:t>Problem</a:t>
            </a:r>
            <a:endParaRPr lang="zh-CN" altLang="en-US" sz="4400" dirty="0">
              <a:latin typeface="Segoe UI Black" panose="020B0A02040204020203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0"/>
            <a:ext cx="3836276" cy="6858000"/>
          </a:xfrm>
          <a:prstGeom prst="rect">
            <a:avLst/>
          </a:prstGeom>
          <a:solidFill>
            <a:srgbClr val="B23824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95507" y="2727630"/>
            <a:ext cx="35407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网页图像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没有文字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说明而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无法得知相关信息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820" y="1622667"/>
            <a:ext cx="8157155" cy="404809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6792686" y="5766664"/>
            <a:ext cx="4735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视障用户上网问题点条形图</a:t>
            </a:r>
          </a:p>
        </p:txBody>
      </p:sp>
    </p:spTree>
    <p:extLst>
      <p:ext uri="{BB962C8B-B14F-4D97-AF65-F5344CB8AC3E}">
        <p14:creationId xmlns:p14="http://schemas.microsoft.com/office/powerpoint/2010/main" val="2294106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1" y="4345415"/>
            <a:ext cx="12191999" cy="2512585"/>
          </a:xfrm>
          <a:prstGeom prst="rect">
            <a:avLst/>
          </a:prstGeom>
          <a:solidFill>
            <a:srgbClr val="B23824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47503" y="1153886"/>
            <a:ext cx="10696994" cy="387531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4829770" y="357214"/>
            <a:ext cx="25324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Segoe UI Black" panose="020B0A02040204020203" pitchFamily="34" charset="0"/>
                <a:ea typeface="Segoe UI Black" panose="020B0A02040204020203" pitchFamily="34" charset="0"/>
              </a:rPr>
              <a:t>Problem</a:t>
            </a:r>
            <a:endParaRPr lang="zh-CN" altLang="en-US" sz="4400" dirty="0">
              <a:latin typeface="Segoe UI Black" panose="020B0A02040204020203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1811673"/>
            <a:ext cx="12192000" cy="251258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528771" y="5148378"/>
            <a:ext cx="11134458" cy="107721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lvl="0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很多开发者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忽视网站无障碍建设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中国内地目前还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一个真正意义上的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信息无障碍网站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28769" y="2356527"/>
            <a:ext cx="11134458" cy="148264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现有软件系统都还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没有达到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听觉浏览器的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要求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不能真正的满足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视障人群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浏览的需要</a:t>
            </a:r>
          </a:p>
        </p:txBody>
      </p:sp>
    </p:spTree>
    <p:extLst>
      <p:ext uri="{BB962C8B-B14F-4D97-AF65-F5344CB8AC3E}">
        <p14:creationId xmlns:p14="http://schemas.microsoft.com/office/powerpoint/2010/main" val="1145183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292671" y="476958"/>
            <a:ext cx="36066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Segoe UI Black" panose="020B0A02040204020203" pitchFamily="34" charset="0"/>
                <a:ea typeface="Segoe UI Black" panose="020B0A02040204020203" pitchFamily="34" charset="0"/>
              </a:rPr>
              <a:t>Technology</a:t>
            </a:r>
            <a:endParaRPr lang="zh-CN" altLang="en-US" sz="4400" dirty="0">
              <a:latin typeface="Segoe UI Black" panose="020B0A02040204020203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93" y="3133076"/>
            <a:ext cx="1637300" cy="15353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502" y="3019207"/>
            <a:ext cx="1649212" cy="164921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869" y="1631426"/>
            <a:ext cx="3468984" cy="100275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266" y="3925614"/>
            <a:ext cx="3247697" cy="2432638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>
            <a:off x="2543503" y="3647090"/>
            <a:ext cx="1292773" cy="557048"/>
          </a:xfrm>
          <a:prstGeom prst="right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上弧形箭头 19"/>
          <p:cNvSpPr/>
          <p:nvPr/>
        </p:nvSpPr>
        <p:spPr>
          <a:xfrm rot="19653498">
            <a:off x="5672163" y="1949692"/>
            <a:ext cx="1982005" cy="706931"/>
          </a:xfrm>
          <a:prstGeom prst="curved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右箭头 22"/>
          <p:cNvSpPr/>
          <p:nvPr/>
        </p:nvSpPr>
        <p:spPr>
          <a:xfrm rot="9057706">
            <a:off x="6048049" y="2881203"/>
            <a:ext cx="1739988" cy="557048"/>
          </a:xfrm>
          <a:prstGeom prst="right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右箭头 23"/>
          <p:cNvSpPr/>
          <p:nvPr/>
        </p:nvSpPr>
        <p:spPr>
          <a:xfrm rot="1135738">
            <a:off x="6116038" y="4248846"/>
            <a:ext cx="1739988" cy="557048"/>
          </a:xfrm>
          <a:prstGeom prst="right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506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329"/>
            <a:ext cx="12192000" cy="596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920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83" y="-108430"/>
            <a:ext cx="11185434" cy="7074860"/>
          </a:xfrm>
        </p:spPr>
      </p:pic>
      <p:sp>
        <p:nvSpPr>
          <p:cNvPr id="5" name="矩形 4"/>
          <p:cNvSpPr/>
          <p:nvPr/>
        </p:nvSpPr>
        <p:spPr>
          <a:xfrm>
            <a:off x="6949965" y="2481943"/>
            <a:ext cx="3701143" cy="348343"/>
          </a:xfrm>
          <a:prstGeom prst="rect">
            <a:avLst/>
          </a:prstGeom>
          <a:noFill/>
          <a:ln w="57150">
            <a:solidFill>
              <a:srgbClr val="E078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8544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63" y="-108000"/>
            <a:ext cx="11184074" cy="7073999"/>
          </a:xfrm>
        </p:spPr>
      </p:pic>
      <p:sp>
        <p:nvSpPr>
          <p:cNvPr id="5" name="矩形 4"/>
          <p:cNvSpPr/>
          <p:nvPr/>
        </p:nvSpPr>
        <p:spPr>
          <a:xfrm>
            <a:off x="6781799" y="2650109"/>
            <a:ext cx="3701143" cy="348343"/>
          </a:xfrm>
          <a:prstGeom prst="rect">
            <a:avLst/>
          </a:prstGeom>
          <a:noFill/>
          <a:ln w="57150">
            <a:solidFill>
              <a:srgbClr val="E078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924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559973" y="6011917"/>
            <a:ext cx="2617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使用前</a:t>
            </a:r>
          </a:p>
        </p:txBody>
      </p:sp>
      <p:pic>
        <p:nvPicPr>
          <p:cNvPr id="2" name="在线媒体 1" descr="未命名项目 45.mp4">
            <a:hlinkClick r:id="" action="ppaction://media"/>
            <a:extLst>
              <a:ext uri="{FF2B5EF4-FFF2-40B4-BE49-F238E27FC236}">
                <a16:creationId xmlns:a16="http://schemas.microsoft.com/office/drawing/2014/main" id="{2BBF8A4A-9AD4-534F-A69A-B5564043305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393.017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6747" y="322863"/>
            <a:ext cx="9898505" cy="556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34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183</Words>
  <Application>Microsoft Macintosh PowerPoint</Application>
  <PresentationFormat>宽屏</PresentationFormat>
  <Paragraphs>28</Paragraphs>
  <Slides>12</Slides>
  <Notes>4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等线</vt:lpstr>
      <vt:lpstr>等线 Light</vt:lpstr>
      <vt:lpstr>微软雅黑</vt:lpstr>
      <vt:lpstr>Segoe UI Black</vt:lpstr>
      <vt:lpstr>Arial</vt:lpstr>
      <vt:lpstr>Imprint MT Shadow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Wu Helen</dc:creator>
  <cp:lastModifiedBy>Tao KY</cp:lastModifiedBy>
  <cp:revision>30</cp:revision>
  <dcterms:created xsi:type="dcterms:W3CDTF">2019-08-15T03:44:31Z</dcterms:created>
  <dcterms:modified xsi:type="dcterms:W3CDTF">2019-08-17T09:26:31Z</dcterms:modified>
</cp:coreProperties>
</file>